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4"/>
  </p:sldMasterIdLst>
  <p:notesMasterIdLst>
    <p:notesMasterId r:id="rId16"/>
  </p:notesMasterIdLst>
  <p:sldIdLst>
    <p:sldId id="256" r:id="rId5"/>
    <p:sldId id="257" r:id="rId6"/>
    <p:sldId id="296" r:id="rId7"/>
    <p:sldId id="297" r:id="rId8"/>
    <p:sldId id="258" r:id="rId9"/>
    <p:sldId id="259" r:id="rId10"/>
    <p:sldId id="260" r:id="rId11"/>
    <p:sldId id="262" r:id="rId12"/>
    <p:sldId id="298" r:id="rId13"/>
    <p:sldId id="263" r:id="rId14"/>
    <p:sldId id="261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7F627C-A79C-4CEA-9F43-E7185F252452}">
  <a:tblStyle styleId="{277F627C-A79C-4CEA-9F43-E7185F252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45F09D-0C3F-4549-A737-6A49AB54CD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88486" autoAdjust="0"/>
  </p:normalViewPr>
  <p:slideViewPr>
    <p:cSldViewPr snapToGrid="0">
      <p:cViewPr varScale="1">
        <p:scale>
          <a:sx n="101" d="100"/>
          <a:sy n="101" d="100"/>
        </p:scale>
        <p:origin x="10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link between technology and market! At last, let’s have a quick look at roadmap in three years, we have worked out the initial business segment according to our technology plan in next 3 years into 4 phase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Explain the shelf level 1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According to </a:t>
            </a:r>
            <a:r>
              <a:rPr lang="en-IE" altLang="zh-CN" dirty="0"/>
              <a:t>Food waste data studies in Ireland,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237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check out one real </a:t>
            </a:r>
            <a:r>
              <a:rPr lang="en-US"/>
              <a:t>world example, Kayla </a:t>
            </a:r>
            <a:r>
              <a:rPr lang="en-US" dirty="0"/>
              <a:t>She grows her love toward food from chef to a bacon store manager, where makes use of raw food material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4586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IE" altLang="zh-CN" dirty="0"/>
              <a:t>Help you understand how much to order would meet your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P65,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transforming a business problem into an optimization model and then into an effective business application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CP: The second major technology for optimization is Constraint Programming (CP), which is a branch of Computer Science (also known as Logic Programming). CP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 roots in the Artificial Intelligence (AI) and Expert System efforts of the 1980s. It is also a development of the move to object-oriented approaches to software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development in the 1990s. Its approach to optimization is completely different from the approach of MP. CP finds feasible solutions by rapidly eliminating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possibilities, zeroing in on feasible combinations of resource assignments and activities. CP is used when there are too many possible combinations or too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many individual constraints that affect sequence and timing for MP to find a solution in an acceptable time frame. This is called coping with the combinatorial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explosion of possibilities. CP approaches optimality by using a continuous improvement process that is based on the systematic comparison of new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 to a base feasible solution. As a result, CP can find good solutions to large, intricate scheduling and routing problems quickly. It can find solutions in </a:t>
            </a:r>
            <a:r>
              <a:rPr lang="en-US" altLang="zh-CN" dirty="0"/>
              <a:t>minutes that would take MP hours or even days, assuming that an MP model could even find a solution.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3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rts.com/resources/guides/food-waste-americ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G</a:t>
            </a:r>
            <a:r>
              <a:rPr lang="en" dirty="0"/>
              <a:t>roup 06 Food Waste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12" name="Google Shape;56;p13">
            <a:extLst>
              <a:ext uri="{FF2B5EF4-FFF2-40B4-BE49-F238E27FC236}">
                <a16:creationId xmlns:a16="http://schemas.microsoft.com/office/drawing/2014/main" id="{6A0A6858-23CD-BD32-A56F-EE15489A62E3}"/>
              </a:ext>
            </a:extLst>
          </p:cNvPr>
          <p:cNvCxnSpPr>
            <a:cxnSpLocks/>
          </p:cNvCxnSpPr>
          <p:nvPr/>
        </p:nvCxnSpPr>
        <p:spPr>
          <a:xfrm>
            <a:off x="139482" y="2800558"/>
            <a:ext cx="6979235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57;p13">
            <a:extLst>
              <a:ext uri="{FF2B5EF4-FFF2-40B4-BE49-F238E27FC236}">
                <a16:creationId xmlns:a16="http://schemas.microsoft.com/office/drawing/2014/main" id="{FF49F897-E260-AFA5-8E3D-91D970FA4A70}"/>
              </a:ext>
            </a:extLst>
          </p:cNvPr>
          <p:cNvSpPr txBox="1"/>
          <p:nvPr/>
        </p:nvSpPr>
        <p:spPr>
          <a:xfrm>
            <a:off x="34812" y="2420910"/>
            <a:ext cx="11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June 22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14" name="Google Shape;58;p13">
            <a:extLst>
              <a:ext uri="{FF2B5EF4-FFF2-40B4-BE49-F238E27FC236}">
                <a16:creationId xmlns:a16="http://schemas.microsoft.com/office/drawing/2014/main" id="{454E71E1-F4D3-1614-D2F6-FFB9312AC7E1}"/>
              </a:ext>
            </a:extLst>
          </p:cNvPr>
          <p:cNvCxnSpPr>
            <a:cxnSpLocks/>
          </p:cNvCxnSpPr>
          <p:nvPr/>
        </p:nvCxnSpPr>
        <p:spPr>
          <a:xfrm>
            <a:off x="818654" y="1809716"/>
            <a:ext cx="0" cy="180453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59;p13">
            <a:extLst>
              <a:ext uri="{FF2B5EF4-FFF2-40B4-BE49-F238E27FC236}">
                <a16:creationId xmlns:a16="http://schemas.microsoft.com/office/drawing/2014/main" id="{7F8CFC64-F45F-42C1-F79B-BBE8C81694BE}"/>
              </a:ext>
            </a:extLst>
          </p:cNvPr>
          <p:cNvSpPr txBox="1"/>
          <p:nvPr/>
        </p:nvSpPr>
        <p:spPr>
          <a:xfrm>
            <a:off x="811714" y="2778128"/>
            <a:ext cx="1789493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CN" dirty="0">
                <a:solidFill>
                  <a:schemeClr val="dk1"/>
                </a:solidFill>
              </a:rPr>
              <a:t>V3.6 </a:t>
            </a:r>
            <a:r>
              <a:rPr lang="en" dirty="0">
                <a:solidFill>
                  <a:schemeClr val="dk1"/>
                </a:solidFill>
              </a:rPr>
              <a:t>Instant Inventory Optimizer Launch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" name="Google Shape;60;p13">
            <a:extLst>
              <a:ext uri="{FF2B5EF4-FFF2-40B4-BE49-F238E27FC236}">
                <a16:creationId xmlns:a16="http://schemas.microsoft.com/office/drawing/2014/main" id="{784126B7-2942-6E4B-AA60-4571AEA95DE2}"/>
              </a:ext>
            </a:extLst>
          </p:cNvPr>
          <p:cNvSpPr txBox="1"/>
          <p:nvPr/>
        </p:nvSpPr>
        <p:spPr>
          <a:xfrm>
            <a:off x="694332" y="4061925"/>
            <a:ext cx="169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1;p13">
            <a:extLst>
              <a:ext uri="{FF2B5EF4-FFF2-40B4-BE49-F238E27FC236}">
                <a16:creationId xmlns:a16="http://schemas.microsoft.com/office/drawing/2014/main" id="{AB77404B-71BC-4426-E2ED-939BA271FAA2}"/>
              </a:ext>
            </a:extLst>
          </p:cNvPr>
          <p:cNvSpPr txBox="1"/>
          <p:nvPr/>
        </p:nvSpPr>
        <p:spPr>
          <a:xfrm>
            <a:off x="124526" y="3628429"/>
            <a:ext cx="21342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Non Linear Constraint Programming Optimization Model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8" name="Google Shape;62;p13">
            <a:extLst>
              <a:ext uri="{FF2B5EF4-FFF2-40B4-BE49-F238E27FC236}">
                <a16:creationId xmlns:a16="http://schemas.microsoft.com/office/drawing/2014/main" id="{6F8C0580-B0A9-A9B2-1F5A-E6CA38CEB786}"/>
              </a:ext>
            </a:extLst>
          </p:cNvPr>
          <p:cNvSpPr txBox="1"/>
          <p:nvPr/>
        </p:nvSpPr>
        <p:spPr>
          <a:xfrm>
            <a:off x="776173" y="2432328"/>
            <a:ext cx="11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July 22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" name="Google Shape;63;p13">
            <a:extLst>
              <a:ext uri="{FF2B5EF4-FFF2-40B4-BE49-F238E27FC236}">
                <a16:creationId xmlns:a16="http://schemas.microsoft.com/office/drawing/2014/main" id="{E390228F-EFED-5881-025C-C292F5292788}"/>
              </a:ext>
            </a:extLst>
          </p:cNvPr>
          <p:cNvSpPr txBox="1"/>
          <p:nvPr/>
        </p:nvSpPr>
        <p:spPr>
          <a:xfrm>
            <a:off x="877123" y="1873065"/>
            <a:ext cx="1404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Phase 1: 6m</a:t>
            </a:r>
            <a:endParaRPr sz="1600" b="1" dirty="0">
              <a:solidFill>
                <a:schemeClr val="tx1"/>
              </a:solidFill>
            </a:endParaRPr>
          </a:p>
        </p:txBody>
      </p:sp>
      <p:cxnSp>
        <p:nvCxnSpPr>
          <p:cNvPr id="20" name="Google Shape;64;p13">
            <a:extLst>
              <a:ext uri="{FF2B5EF4-FFF2-40B4-BE49-F238E27FC236}">
                <a16:creationId xmlns:a16="http://schemas.microsoft.com/office/drawing/2014/main" id="{551EF6BD-AFD0-9B39-235F-D81C2D4F3FBB}"/>
              </a:ext>
            </a:extLst>
          </p:cNvPr>
          <p:cNvCxnSpPr>
            <a:cxnSpLocks/>
          </p:cNvCxnSpPr>
          <p:nvPr/>
        </p:nvCxnSpPr>
        <p:spPr>
          <a:xfrm>
            <a:off x="2509276" y="1838849"/>
            <a:ext cx="0" cy="18433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65;p13">
            <a:extLst>
              <a:ext uri="{FF2B5EF4-FFF2-40B4-BE49-F238E27FC236}">
                <a16:creationId xmlns:a16="http://schemas.microsoft.com/office/drawing/2014/main" id="{0E341284-21BF-5D7C-EC52-911DEC8255F6}"/>
              </a:ext>
            </a:extLst>
          </p:cNvPr>
          <p:cNvSpPr txBox="1"/>
          <p:nvPr/>
        </p:nvSpPr>
        <p:spPr>
          <a:xfrm>
            <a:off x="2509613" y="2835145"/>
            <a:ext cx="1582531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V4.6 Inventory Mngt.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Platform Launch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2" name="Google Shape;66;p13">
            <a:extLst>
              <a:ext uri="{FF2B5EF4-FFF2-40B4-BE49-F238E27FC236}">
                <a16:creationId xmlns:a16="http://schemas.microsoft.com/office/drawing/2014/main" id="{B09EE0EA-6DF6-8383-8DEF-181917295E4B}"/>
              </a:ext>
            </a:extLst>
          </p:cNvPr>
          <p:cNvSpPr txBox="1"/>
          <p:nvPr/>
        </p:nvSpPr>
        <p:spPr>
          <a:xfrm>
            <a:off x="1411940" y="2446408"/>
            <a:ext cx="148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Dec 22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" name="Google Shape;67;p13">
            <a:extLst>
              <a:ext uri="{FF2B5EF4-FFF2-40B4-BE49-F238E27FC236}">
                <a16:creationId xmlns:a16="http://schemas.microsoft.com/office/drawing/2014/main" id="{C9155244-28B8-9E13-5D38-03A8BD139AB3}"/>
              </a:ext>
            </a:extLst>
          </p:cNvPr>
          <p:cNvSpPr txBox="1"/>
          <p:nvPr/>
        </p:nvSpPr>
        <p:spPr>
          <a:xfrm>
            <a:off x="2481936" y="2446408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Jan 23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24" name="Google Shape;68;p13">
            <a:extLst>
              <a:ext uri="{FF2B5EF4-FFF2-40B4-BE49-F238E27FC236}">
                <a16:creationId xmlns:a16="http://schemas.microsoft.com/office/drawing/2014/main" id="{B9960D88-0153-DF91-CEC4-7B286BC1384A}"/>
              </a:ext>
            </a:extLst>
          </p:cNvPr>
          <p:cNvCxnSpPr>
            <a:cxnSpLocks/>
          </p:cNvCxnSpPr>
          <p:nvPr/>
        </p:nvCxnSpPr>
        <p:spPr>
          <a:xfrm>
            <a:off x="3919841" y="1882129"/>
            <a:ext cx="0" cy="18187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9;p13">
            <a:extLst>
              <a:ext uri="{FF2B5EF4-FFF2-40B4-BE49-F238E27FC236}">
                <a16:creationId xmlns:a16="http://schemas.microsoft.com/office/drawing/2014/main" id="{C667D6EF-492F-7B5E-3154-187759E0114C}"/>
              </a:ext>
            </a:extLst>
          </p:cNvPr>
          <p:cNvCxnSpPr>
            <a:cxnSpLocks/>
          </p:cNvCxnSpPr>
          <p:nvPr/>
        </p:nvCxnSpPr>
        <p:spPr>
          <a:xfrm>
            <a:off x="5366280" y="1902526"/>
            <a:ext cx="0" cy="18433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70;p13">
            <a:extLst>
              <a:ext uri="{FF2B5EF4-FFF2-40B4-BE49-F238E27FC236}">
                <a16:creationId xmlns:a16="http://schemas.microsoft.com/office/drawing/2014/main" id="{17574296-C8FF-A00A-6A25-26324EAF4869}"/>
              </a:ext>
            </a:extLst>
          </p:cNvPr>
          <p:cNvSpPr txBox="1"/>
          <p:nvPr/>
        </p:nvSpPr>
        <p:spPr>
          <a:xfrm>
            <a:off x="2499240" y="1902526"/>
            <a:ext cx="160327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tx1"/>
                </a:solidFill>
              </a:rPr>
              <a:t>Phase 2: 12m</a:t>
            </a:r>
            <a:endParaRPr sz="1500" b="1" dirty="0">
              <a:solidFill>
                <a:schemeClr val="tx1"/>
              </a:solidFill>
            </a:endParaRPr>
          </a:p>
        </p:txBody>
      </p:sp>
      <p:sp>
        <p:nvSpPr>
          <p:cNvPr id="27" name="Google Shape;71;p13">
            <a:extLst>
              <a:ext uri="{FF2B5EF4-FFF2-40B4-BE49-F238E27FC236}">
                <a16:creationId xmlns:a16="http://schemas.microsoft.com/office/drawing/2014/main" id="{833847AB-F0DE-4A63-CEE0-345D85ADCF80}"/>
              </a:ext>
            </a:extLst>
          </p:cNvPr>
          <p:cNvSpPr txBox="1"/>
          <p:nvPr/>
        </p:nvSpPr>
        <p:spPr>
          <a:xfrm>
            <a:off x="3132943" y="2457284"/>
            <a:ext cx="102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July 23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" name="Google Shape;72;p13">
            <a:extLst>
              <a:ext uri="{FF2B5EF4-FFF2-40B4-BE49-F238E27FC236}">
                <a16:creationId xmlns:a16="http://schemas.microsoft.com/office/drawing/2014/main" id="{2E9D0FF7-7C48-5DE9-9762-233E5519971C}"/>
              </a:ext>
            </a:extLst>
          </p:cNvPr>
          <p:cNvSpPr txBox="1"/>
          <p:nvPr/>
        </p:nvSpPr>
        <p:spPr>
          <a:xfrm>
            <a:off x="2176434" y="3693661"/>
            <a:ext cx="166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Database Capability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9" name="Google Shape;73;p13">
            <a:extLst>
              <a:ext uri="{FF2B5EF4-FFF2-40B4-BE49-F238E27FC236}">
                <a16:creationId xmlns:a16="http://schemas.microsoft.com/office/drawing/2014/main" id="{8CE35B23-C290-8859-E499-3886CED4CF7C}"/>
              </a:ext>
            </a:extLst>
          </p:cNvPr>
          <p:cNvSpPr txBox="1"/>
          <p:nvPr/>
        </p:nvSpPr>
        <p:spPr>
          <a:xfrm>
            <a:off x="3913299" y="2820354"/>
            <a:ext cx="23049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V 5.6 Predictive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altLang="zh-CN" dirty="0">
                <a:solidFill>
                  <a:schemeClr val="tx1"/>
                </a:solidFill>
              </a:rPr>
              <a:t>Inventory Mngt.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altLang="zh-CN" dirty="0">
                <a:solidFill>
                  <a:schemeClr val="tx1"/>
                </a:solidFill>
              </a:rPr>
              <a:t>Platform Launch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0" name="Google Shape;74;p13">
            <a:extLst>
              <a:ext uri="{FF2B5EF4-FFF2-40B4-BE49-F238E27FC236}">
                <a16:creationId xmlns:a16="http://schemas.microsoft.com/office/drawing/2014/main" id="{444669E0-28D9-5A76-0088-B40327B4E8DB}"/>
              </a:ext>
            </a:extLst>
          </p:cNvPr>
          <p:cNvSpPr txBox="1"/>
          <p:nvPr/>
        </p:nvSpPr>
        <p:spPr>
          <a:xfrm>
            <a:off x="3952787" y="3801422"/>
            <a:ext cx="1769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Predictive Analytics</a:t>
            </a:r>
            <a:endParaRPr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Google Shape;75;p13">
            <a:extLst>
              <a:ext uri="{FF2B5EF4-FFF2-40B4-BE49-F238E27FC236}">
                <a16:creationId xmlns:a16="http://schemas.microsoft.com/office/drawing/2014/main" id="{47AA695D-53DE-216D-037A-FA8DA7E20B3A}"/>
              </a:ext>
            </a:extLst>
          </p:cNvPr>
          <p:cNvSpPr txBox="1"/>
          <p:nvPr/>
        </p:nvSpPr>
        <p:spPr>
          <a:xfrm>
            <a:off x="3937671" y="1908858"/>
            <a:ext cx="1769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Phase 3: 24m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32" name="Google Shape;76;p13">
            <a:extLst>
              <a:ext uri="{FF2B5EF4-FFF2-40B4-BE49-F238E27FC236}">
                <a16:creationId xmlns:a16="http://schemas.microsoft.com/office/drawing/2014/main" id="{1B58F70E-8C1E-5129-8F15-8E0081AB8159}"/>
              </a:ext>
            </a:extLst>
          </p:cNvPr>
          <p:cNvSpPr txBox="1"/>
          <p:nvPr/>
        </p:nvSpPr>
        <p:spPr>
          <a:xfrm>
            <a:off x="5340304" y="1919229"/>
            <a:ext cx="148772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Phase 4: 36m</a:t>
            </a:r>
            <a:endParaRPr sz="1600" b="1" dirty="0">
              <a:solidFill>
                <a:schemeClr val="tx1"/>
              </a:solidFill>
            </a:endParaRPr>
          </a:p>
        </p:txBody>
      </p:sp>
      <p:sp>
        <p:nvSpPr>
          <p:cNvPr id="33" name="Google Shape;77;p13">
            <a:extLst>
              <a:ext uri="{FF2B5EF4-FFF2-40B4-BE49-F238E27FC236}">
                <a16:creationId xmlns:a16="http://schemas.microsoft.com/office/drawing/2014/main" id="{109F419F-79C5-0729-B3A8-25C4596223DC}"/>
              </a:ext>
            </a:extLst>
          </p:cNvPr>
          <p:cNvSpPr txBox="1"/>
          <p:nvPr/>
        </p:nvSpPr>
        <p:spPr>
          <a:xfrm>
            <a:off x="3894851" y="2458915"/>
            <a:ext cx="84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July 23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4" name="Google Shape;78;p13">
            <a:extLst>
              <a:ext uri="{FF2B5EF4-FFF2-40B4-BE49-F238E27FC236}">
                <a16:creationId xmlns:a16="http://schemas.microsoft.com/office/drawing/2014/main" id="{30E39E8D-493F-5F09-6A9E-5AA15D0360CC}"/>
              </a:ext>
            </a:extLst>
          </p:cNvPr>
          <p:cNvSpPr txBox="1"/>
          <p:nvPr/>
        </p:nvSpPr>
        <p:spPr>
          <a:xfrm>
            <a:off x="4540029" y="2464075"/>
            <a:ext cx="9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June 23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5" name="Google Shape;79;p13">
            <a:extLst>
              <a:ext uri="{FF2B5EF4-FFF2-40B4-BE49-F238E27FC236}">
                <a16:creationId xmlns:a16="http://schemas.microsoft.com/office/drawing/2014/main" id="{1627F27C-E6D3-B730-ECA0-CFFF3CC482F3}"/>
              </a:ext>
            </a:extLst>
          </p:cNvPr>
          <p:cNvSpPr txBox="1"/>
          <p:nvPr/>
        </p:nvSpPr>
        <p:spPr>
          <a:xfrm>
            <a:off x="5329817" y="2457769"/>
            <a:ext cx="94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July 23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6" name="Google Shape;80;p13">
            <a:extLst>
              <a:ext uri="{FF2B5EF4-FFF2-40B4-BE49-F238E27FC236}">
                <a16:creationId xmlns:a16="http://schemas.microsoft.com/office/drawing/2014/main" id="{F4C73AEE-DB1D-7100-973F-0AA9C68393ED}"/>
              </a:ext>
            </a:extLst>
          </p:cNvPr>
          <p:cNvSpPr txBox="1"/>
          <p:nvPr/>
        </p:nvSpPr>
        <p:spPr>
          <a:xfrm>
            <a:off x="5945551" y="2460922"/>
            <a:ext cx="84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July 24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8" name="Google Shape;82;p13">
            <a:extLst>
              <a:ext uri="{FF2B5EF4-FFF2-40B4-BE49-F238E27FC236}">
                <a16:creationId xmlns:a16="http://schemas.microsoft.com/office/drawing/2014/main" id="{88D871DB-A60C-7CF0-807A-D4CB2D45E9FD}"/>
              </a:ext>
            </a:extLst>
          </p:cNvPr>
          <p:cNvCxnSpPr>
            <a:cxnSpLocks/>
          </p:cNvCxnSpPr>
          <p:nvPr/>
        </p:nvCxnSpPr>
        <p:spPr>
          <a:xfrm>
            <a:off x="6745719" y="1922207"/>
            <a:ext cx="0" cy="187055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83;p13">
            <a:extLst>
              <a:ext uri="{FF2B5EF4-FFF2-40B4-BE49-F238E27FC236}">
                <a16:creationId xmlns:a16="http://schemas.microsoft.com/office/drawing/2014/main" id="{1B7EEF08-22D7-7E1F-737C-D585577DD100}"/>
              </a:ext>
            </a:extLst>
          </p:cNvPr>
          <p:cNvSpPr txBox="1"/>
          <p:nvPr/>
        </p:nvSpPr>
        <p:spPr>
          <a:xfrm>
            <a:off x="5341719" y="2857484"/>
            <a:ext cx="1404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Maintaince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Further Improvement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2" name="Google Shape;86;p13">
            <a:extLst>
              <a:ext uri="{FF2B5EF4-FFF2-40B4-BE49-F238E27FC236}">
                <a16:creationId xmlns:a16="http://schemas.microsoft.com/office/drawing/2014/main" id="{71B6B0AD-224D-70AD-1958-FA58D669F966}"/>
              </a:ext>
            </a:extLst>
          </p:cNvPr>
          <p:cNvSpPr/>
          <p:nvPr/>
        </p:nvSpPr>
        <p:spPr>
          <a:xfrm>
            <a:off x="877124" y="1373912"/>
            <a:ext cx="2946732" cy="4002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I</a:t>
            </a:r>
            <a:r>
              <a:rPr lang="en" dirty="0"/>
              <a:t>ndividual small store</a:t>
            </a:r>
            <a:endParaRPr dirty="0"/>
          </a:p>
        </p:txBody>
      </p:sp>
      <p:sp>
        <p:nvSpPr>
          <p:cNvPr id="45" name="Google Shape;89;p13">
            <a:extLst>
              <a:ext uri="{FF2B5EF4-FFF2-40B4-BE49-F238E27FC236}">
                <a16:creationId xmlns:a16="http://schemas.microsoft.com/office/drawing/2014/main" id="{2B2706BC-0E4C-DE10-29FB-CD5A01932E7D}"/>
              </a:ext>
            </a:extLst>
          </p:cNvPr>
          <p:cNvSpPr/>
          <p:nvPr/>
        </p:nvSpPr>
        <p:spPr>
          <a:xfrm>
            <a:off x="3919842" y="1360178"/>
            <a:ext cx="2825878" cy="4311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dirty="0"/>
              <a:t>C</a:t>
            </a:r>
            <a:r>
              <a:rPr lang="en" dirty="0"/>
              <a:t>ompete with Musgrave</a:t>
            </a:r>
            <a:endParaRPr dirty="0"/>
          </a:p>
        </p:txBody>
      </p:sp>
      <p:sp>
        <p:nvSpPr>
          <p:cNvPr id="3" name="箭头: 上弧形 2">
            <a:extLst>
              <a:ext uri="{FF2B5EF4-FFF2-40B4-BE49-F238E27FC236}">
                <a16:creationId xmlns:a16="http://schemas.microsoft.com/office/drawing/2014/main" id="{205CFB48-3C0E-333A-A85C-E90031FD5A78}"/>
              </a:ext>
            </a:extLst>
          </p:cNvPr>
          <p:cNvSpPr/>
          <p:nvPr/>
        </p:nvSpPr>
        <p:spPr>
          <a:xfrm>
            <a:off x="7105579" y="1902527"/>
            <a:ext cx="1426301" cy="78258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箭头: 上弧形 36">
            <a:extLst>
              <a:ext uri="{FF2B5EF4-FFF2-40B4-BE49-F238E27FC236}">
                <a16:creationId xmlns:a16="http://schemas.microsoft.com/office/drawing/2014/main" id="{092609B8-4BD9-E6DC-8DDC-4A01AF0FC5F3}"/>
              </a:ext>
            </a:extLst>
          </p:cNvPr>
          <p:cNvSpPr/>
          <p:nvPr/>
        </p:nvSpPr>
        <p:spPr>
          <a:xfrm rot="10800000">
            <a:off x="7053500" y="2754087"/>
            <a:ext cx="1426300" cy="78257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5348FA-0484-8B04-46EF-A924C84D5D90}"/>
              </a:ext>
            </a:extLst>
          </p:cNvPr>
          <p:cNvSpPr/>
          <p:nvPr/>
        </p:nvSpPr>
        <p:spPr>
          <a:xfrm>
            <a:off x="7418638" y="2325621"/>
            <a:ext cx="69602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Sales</a:t>
            </a:r>
            <a:endParaRPr lang="zh-CN" altLang="en-US" sz="16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56A78D1-1E8A-6648-F498-26507F4DD379}"/>
              </a:ext>
            </a:extLst>
          </p:cNvPr>
          <p:cNvSpPr/>
          <p:nvPr/>
        </p:nvSpPr>
        <p:spPr>
          <a:xfrm>
            <a:off x="7351987" y="2874594"/>
            <a:ext cx="95891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Demand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8" grpId="0"/>
      <p:bldP spid="19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9" grpId="0"/>
      <p:bldP spid="42" grpId="0" animBg="1"/>
      <p:bldP spid="45" grpId="0" animBg="1"/>
      <p:bldP spid="3" grpId="0" animBg="1"/>
      <p:bldP spid="37" grpId="0" animBg="1"/>
      <p:bldP spid="4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E445A9-3DE4-B501-BD1D-AFF8075D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1B04ED-38AF-FFB8-4151-CF43E2EBB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571999" cy="48012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140BFA-BE1F-40AF-E954-1092B4DFD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572000" cy="45631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EC7BA7-49BD-F30D-3458-7350E54FB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7" y="0"/>
            <a:ext cx="9130442" cy="4563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know?......</a:t>
            </a:r>
            <a:endParaRPr dirty="0"/>
          </a:p>
        </p:txBody>
      </p:sp>
      <p:sp>
        <p:nvSpPr>
          <p:cNvPr id="344" name="Google Shape;344;p12"/>
          <p:cNvSpPr txBox="1"/>
          <p:nvPr/>
        </p:nvSpPr>
        <p:spPr>
          <a:xfrm>
            <a:off x="5875117" y="1572216"/>
            <a:ext cx="333090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fr-FR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~1 million* tonnes per annum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fr-FR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303,000 tonnes Commercial Food Waste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fr-FR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Food Retail 23 kg/m2/year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Fruit and veg most wasted food in retail</a:t>
            </a:r>
            <a:endParaRPr lang="fr-FR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1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797049-B506-4A39-6C8B-EC2936A0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42" y="1551652"/>
            <a:ext cx="4010875" cy="28437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1FC25B5-D9AF-EA50-DE47-C165120558F4}"/>
              </a:ext>
            </a:extLst>
          </p:cNvPr>
          <p:cNvSpPr txBox="1"/>
          <p:nvPr/>
        </p:nvSpPr>
        <p:spPr>
          <a:xfrm>
            <a:off x="1864242" y="4662414"/>
            <a:ext cx="8151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i="1" dirty="0">
                <a:solidFill>
                  <a:schemeClr val="tx1">
                    <a:lumMod val="65000"/>
                  </a:schemeClr>
                </a:solidFill>
              </a:rPr>
              <a:t>Source: </a:t>
            </a:r>
            <a:r>
              <a:rPr lang="zh-CN" altLang="en-US" sz="1000" i="1" dirty="0">
                <a:solidFill>
                  <a:schemeClr val="tx1">
                    <a:lumMod val="65000"/>
                  </a:schemeClr>
                </a:solidFill>
              </a:rPr>
              <a:t>https://ec.europa.eu/food/system/files/2020-11/fw_eu-platform_20201125_fwm-webinar_pres-2.pdf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C281C7-CB11-24E2-1F9A-628C67826C07}"/>
              </a:ext>
            </a:extLst>
          </p:cNvPr>
          <p:cNvSpPr/>
          <p:nvPr/>
        </p:nvSpPr>
        <p:spPr>
          <a:xfrm>
            <a:off x="5849719" y="695053"/>
            <a:ext cx="286007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altLang="zh-CN" sz="5400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In Ireland</a:t>
            </a:r>
          </a:p>
          <a:p>
            <a:pPr algn="ctr"/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973600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know?......</a:t>
            </a:r>
            <a:endParaRPr dirty="0"/>
          </a:p>
        </p:txBody>
      </p:sp>
      <p:sp>
        <p:nvSpPr>
          <p:cNvPr id="344" name="Google Shape;344;p12"/>
          <p:cNvSpPr txBox="1"/>
          <p:nvPr/>
        </p:nvSpPr>
        <p:spPr>
          <a:xfrm>
            <a:off x="5591750" y="973600"/>
            <a:ext cx="3755450" cy="27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2000" b="1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Food Waste in America in 2022</a:t>
            </a:r>
            <a:endParaRPr sz="2000" dirty="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26" name="Picture 2" descr="Food Waste Stats">
            <a:extLst>
              <a:ext uri="{FF2B5EF4-FFF2-40B4-BE49-F238E27FC236}">
                <a16:creationId xmlns:a16="http://schemas.microsoft.com/office/drawing/2014/main" id="{E8DE388A-8BA3-B195-88DD-04ACE009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85" y="1414050"/>
            <a:ext cx="63341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736864-350F-472A-EF68-3A6DDD3D9DDB}"/>
              </a:ext>
            </a:extLst>
          </p:cNvPr>
          <p:cNvSpPr txBox="1"/>
          <p:nvPr/>
        </p:nvSpPr>
        <p:spPr>
          <a:xfrm>
            <a:off x="1732700" y="4477748"/>
            <a:ext cx="5170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1" dirty="0">
                <a:effectLst/>
                <a:ea typeface="Calibri" panose="020F0502020204030204" pitchFamily="34" charset="0"/>
                <a:hlinkClick r:id="rId4"/>
              </a:rPr>
              <a:t>Source: https://www.rts.com/resources/guides/food-waste-america/</a:t>
            </a:r>
            <a:endParaRPr lang="zh-CN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03252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FC51E7-FCBD-023C-F110-37256DBB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99" y="0"/>
            <a:ext cx="6876337" cy="5143500"/>
          </a:xfrm>
          <a:prstGeom prst="rect">
            <a:avLst/>
          </a:prstGeom>
        </p:spPr>
      </p:pic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23E8C5F7-86FF-846D-1729-8FB198130F91}"/>
              </a:ext>
            </a:extLst>
          </p:cNvPr>
          <p:cNvSpPr/>
          <p:nvPr/>
        </p:nvSpPr>
        <p:spPr>
          <a:xfrm rot="770771">
            <a:off x="4586832" y="6217"/>
            <a:ext cx="2730258" cy="160757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Kayla, chef, store manager, food lover</a:t>
            </a:r>
          </a:p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01E82-8085-7113-A181-7907DDC4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431" y="-75"/>
            <a:ext cx="3857625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D3DA47-2F22-D657-B605-E5D9B8F6D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285" y="0"/>
            <a:ext cx="3857625" cy="5143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2089595-F34A-32C2-DA9A-6ED3C31EB8A7}"/>
              </a:ext>
            </a:extLst>
          </p:cNvPr>
          <p:cNvSpPr/>
          <p:nvPr/>
        </p:nvSpPr>
        <p:spPr>
          <a:xfrm>
            <a:off x="2608069" y="2571675"/>
            <a:ext cx="49167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4.35 KG/week, </a:t>
            </a:r>
          </a:p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worth 94 euros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359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2834099" y="281750"/>
            <a:ext cx="498184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1800" dirty="0"/>
              <a:t>G</a:t>
            </a:r>
            <a:r>
              <a:rPr lang="en" sz="1800" dirty="0"/>
              <a:t>ood news is that help is </a:t>
            </a:r>
            <a:r>
              <a:rPr lang="en" altLang="zh-CN" sz="1800"/>
              <a:t>ready for</a:t>
            </a:r>
            <a:r>
              <a:rPr lang="en" sz="1800"/>
              <a:t> </a:t>
            </a:r>
            <a:r>
              <a:rPr lang="en" sz="1800" dirty="0"/>
              <a:t>you……</a:t>
            </a:r>
            <a:endParaRPr sz="18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2923611" y="1710822"/>
            <a:ext cx="5872046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/>
              <a:t>Reducing food waste for your store by optimizing your profit through modeling your inventory operations</a:t>
            </a:r>
            <a:endParaRPr dirty="0"/>
          </a:p>
        </p:txBody>
      </p:sp>
      <p:pic>
        <p:nvPicPr>
          <p:cNvPr id="353" name="Google Shape;353;p13"/>
          <p:cNvPicPr preferRelativeResize="0"/>
          <p:nvPr/>
        </p:nvPicPr>
        <p:blipFill rotWithShape="1">
          <a:blip r:embed="rId3">
            <a:alphaModFix/>
          </a:blip>
          <a:srcRect l="9917" t="14915" r="9909" b="12960"/>
          <a:stretch/>
        </p:blipFill>
        <p:spPr>
          <a:xfrm>
            <a:off x="951000" y="677875"/>
            <a:ext cx="1883100" cy="1693800"/>
          </a:xfrm>
          <a:prstGeom prst="hexagon">
            <a:avLst>
              <a:gd name="adj" fmla="val 28393"/>
              <a:gd name="vf" fmla="val 115470"/>
            </a:avLst>
          </a:prstGeom>
          <a:noFill/>
          <a:ln>
            <a:noFill/>
          </a:ln>
        </p:spPr>
      </p:pic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1850571" y="371407"/>
            <a:ext cx="657497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model helps you to make a future business plan</a:t>
            </a:r>
            <a:endParaRPr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4013DB4-5E69-4A84-E620-391EBD116BB4}"/>
              </a:ext>
            </a:extLst>
          </p:cNvPr>
          <p:cNvSpPr/>
          <p:nvPr/>
        </p:nvSpPr>
        <p:spPr>
          <a:xfrm>
            <a:off x="4651829" y="1900464"/>
            <a:ext cx="1393371" cy="1342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72AE84A-E14E-D964-1379-4C0B221C6E9D}"/>
              </a:ext>
            </a:extLst>
          </p:cNvPr>
          <p:cNvCxnSpPr/>
          <p:nvPr/>
        </p:nvCxnSpPr>
        <p:spPr>
          <a:xfrm flipV="1">
            <a:off x="5936343" y="2010229"/>
            <a:ext cx="863600" cy="17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24A163D-78A7-08D9-B596-C80A4FA8AEA0}"/>
              </a:ext>
            </a:extLst>
          </p:cNvPr>
          <p:cNvCxnSpPr>
            <a:cxnSpLocks/>
          </p:cNvCxnSpPr>
          <p:nvPr/>
        </p:nvCxnSpPr>
        <p:spPr>
          <a:xfrm>
            <a:off x="6045200" y="2505274"/>
            <a:ext cx="8563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B4A9CA0-72B4-76AB-5B41-EF3AF442CE08}"/>
              </a:ext>
            </a:extLst>
          </p:cNvPr>
          <p:cNvCxnSpPr>
            <a:cxnSpLocks/>
          </p:cNvCxnSpPr>
          <p:nvPr/>
        </p:nvCxnSpPr>
        <p:spPr>
          <a:xfrm>
            <a:off x="5979886" y="2820985"/>
            <a:ext cx="820057" cy="192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ADE4433E-F1BB-A7B4-EE2C-1F2C2430CE61}"/>
              </a:ext>
            </a:extLst>
          </p:cNvPr>
          <p:cNvSpPr txBox="1"/>
          <p:nvPr/>
        </p:nvSpPr>
        <p:spPr>
          <a:xfrm>
            <a:off x="6901543" y="1844246"/>
            <a:ext cx="122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What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96EDA56-D4C1-39A7-21F9-AD1B52DF0384}"/>
              </a:ext>
            </a:extLst>
          </p:cNvPr>
          <p:cNvSpPr txBox="1"/>
          <p:nvPr/>
        </p:nvSpPr>
        <p:spPr>
          <a:xfrm>
            <a:off x="6901543" y="2351385"/>
            <a:ext cx="122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When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66600D-6973-9C40-B4C9-16D51EBBC73B}"/>
              </a:ext>
            </a:extLst>
          </p:cNvPr>
          <p:cNvSpPr txBox="1"/>
          <p:nvPr/>
        </p:nvSpPr>
        <p:spPr>
          <a:xfrm>
            <a:off x="6901543" y="2823705"/>
            <a:ext cx="122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How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271B2D-CDAF-872E-0DE8-BE7638311964}"/>
              </a:ext>
            </a:extLst>
          </p:cNvPr>
          <p:cNvSpPr txBox="1"/>
          <p:nvPr/>
        </p:nvSpPr>
        <p:spPr>
          <a:xfrm>
            <a:off x="4934857" y="2351385"/>
            <a:ext cx="1228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Order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662A2AB-FEF0-78AF-FC78-01E90F9789E9}"/>
              </a:ext>
            </a:extLst>
          </p:cNvPr>
          <p:cNvCxnSpPr>
            <a:cxnSpLocks/>
          </p:cNvCxnSpPr>
          <p:nvPr/>
        </p:nvCxnSpPr>
        <p:spPr>
          <a:xfrm>
            <a:off x="2010229" y="1763486"/>
            <a:ext cx="2924628" cy="2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2DED5D7-9893-E85A-BA58-A6CE5BF01D8E}"/>
              </a:ext>
            </a:extLst>
          </p:cNvPr>
          <p:cNvCxnSpPr>
            <a:cxnSpLocks/>
          </p:cNvCxnSpPr>
          <p:nvPr/>
        </p:nvCxnSpPr>
        <p:spPr>
          <a:xfrm>
            <a:off x="2119086" y="2149416"/>
            <a:ext cx="2583543" cy="23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15C92F3-CA42-5431-386A-175D45323893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2358571" y="2392434"/>
            <a:ext cx="2293258" cy="179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DD1F92F-58C9-0245-1EC2-3EBD0B59824A}"/>
              </a:ext>
            </a:extLst>
          </p:cNvPr>
          <p:cNvCxnSpPr>
            <a:cxnSpLocks/>
          </p:cNvCxnSpPr>
          <p:nvPr/>
        </p:nvCxnSpPr>
        <p:spPr>
          <a:xfrm>
            <a:off x="2416629" y="2677163"/>
            <a:ext cx="2286000" cy="14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A813897-153D-AE34-DD0F-D0A0F51FE7C2}"/>
              </a:ext>
            </a:extLst>
          </p:cNvPr>
          <p:cNvCxnSpPr>
            <a:cxnSpLocks/>
            <a:endCxn id="3" idx="3"/>
          </p:cNvCxnSpPr>
          <p:nvPr/>
        </p:nvCxnSpPr>
        <p:spPr>
          <a:xfrm>
            <a:off x="2256971" y="2897528"/>
            <a:ext cx="2598912" cy="14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0410D24-7E24-650A-8069-4973A6D1A849}"/>
              </a:ext>
            </a:extLst>
          </p:cNvPr>
          <p:cNvCxnSpPr>
            <a:cxnSpLocks/>
          </p:cNvCxnSpPr>
          <p:nvPr/>
        </p:nvCxnSpPr>
        <p:spPr>
          <a:xfrm>
            <a:off x="2061029" y="1966562"/>
            <a:ext cx="2721428" cy="22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D7B86338-A0A1-1C72-3694-F8BBE44CAF90}"/>
              </a:ext>
            </a:extLst>
          </p:cNvPr>
          <p:cNvCxnSpPr>
            <a:cxnSpLocks/>
          </p:cNvCxnSpPr>
          <p:nvPr/>
        </p:nvCxnSpPr>
        <p:spPr>
          <a:xfrm>
            <a:off x="2154944" y="3131482"/>
            <a:ext cx="2779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23DE8723-698C-CD51-AED0-4FC160D52E67}"/>
              </a:ext>
            </a:extLst>
          </p:cNvPr>
          <p:cNvCxnSpPr>
            <a:cxnSpLocks/>
          </p:cNvCxnSpPr>
          <p:nvPr/>
        </p:nvCxnSpPr>
        <p:spPr>
          <a:xfrm flipV="1">
            <a:off x="1922716" y="3243035"/>
            <a:ext cx="3222598" cy="200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9035BCEE-D132-C923-54DF-80A4BA3077EA}"/>
              </a:ext>
            </a:extLst>
          </p:cNvPr>
          <p:cNvSpPr txBox="1"/>
          <p:nvPr/>
        </p:nvSpPr>
        <p:spPr>
          <a:xfrm>
            <a:off x="961704" y="2331262"/>
            <a:ext cx="1228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Store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AF22617-2986-5080-15A1-140029236A80}"/>
              </a:ext>
            </a:extLst>
          </p:cNvPr>
          <p:cNvSpPr txBox="1"/>
          <p:nvPr/>
        </p:nvSpPr>
        <p:spPr>
          <a:xfrm rot="215163">
            <a:off x="2540000" y="1602664"/>
            <a:ext cx="211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Estimated demand 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86E432D-94DB-DC6A-0A09-E6171171A442}"/>
              </a:ext>
            </a:extLst>
          </p:cNvPr>
          <p:cNvSpPr txBox="1"/>
          <p:nvPr/>
        </p:nvSpPr>
        <p:spPr>
          <a:xfrm rot="215163">
            <a:off x="2525184" y="1813663"/>
            <a:ext cx="211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Inventory level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77B027A-57AA-8C34-C4F1-CF4EF4606142}"/>
              </a:ext>
            </a:extLst>
          </p:cNvPr>
          <p:cNvSpPr txBox="1"/>
          <p:nvPr/>
        </p:nvSpPr>
        <p:spPr>
          <a:xfrm rot="215163">
            <a:off x="2568513" y="2001377"/>
            <a:ext cx="211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Ordering cost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5DB58D-3E52-B7AB-3979-91A67E45379A}"/>
              </a:ext>
            </a:extLst>
          </p:cNvPr>
          <p:cNvSpPr txBox="1"/>
          <p:nvPr/>
        </p:nvSpPr>
        <p:spPr>
          <a:xfrm rot="215163">
            <a:off x="2561469" y="2213774"/>
            <a:ext cx="211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Unit cost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B498C06-E83E-0D39-1CCD-63D0E8D8B3AB}"/>
              </a:ext>
            </a:extLst>
          </p:cNvPr>
          <p:cNvSpPr txBox="1"/>
          <p:nvPr/>
        </p:nvSpPr>
        <p:spPr>
          <a:xfrm rot="215163">
            <a:off x="2590500" y="2472414"/>
            <a:ext cx="211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Inventory cost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31841E8-E777-F500-222C-0B8DD809A914}"/>
              </a:ext>
            </a:extLst>
          </p:cNvPr>
          <p:cNvSpPr txBox="1"/>
          <p:nvPr/>
        </p:nvSpPr>
        <p:spPr>
          <a:xfrm rot="215163">
            <a:off x="2561470" y="2704881"/>
            <a:ext cx="211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Normal price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D70141E-386F-16C5-22E4-D3FB30E622CC}"/>
              </a:ext>
            </a:extLst>
          </p:cNvPr>
          <p:cNvSpPr txBox="1"/>
          <p:nvPr/>
        </p:nvSpPr>
        <p:spPr>
          <a:xfrm rot="215163">
            <a:off x="2546956" y="2907986"/>
            <a:ext cx="211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Ordering case size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902DF1B-ACAC-2E93-9014-9853EDE7A5C4}"/>
              </a:ext>
            </a:extLst>
          </p:cNvPr>
          <p:cNvSpPr txBox="1"/>
          <p:nvPr/>
        </p:nvSpPr>
        <p:spPr>
          <a:xfrm rot="215163">
            <a:off x="2525183" y="3112163"/>
            <a:ext cx="2111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Elasticity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5" grpId="0"/>
      <p:bldP spid="16" grpId="0"/>
      <p:bldP spid="17" grpId="0"/>
      <p:bldP spid="43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1706276" y="247509"/>
            <a:ext cx="6925886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E" sz="3200" dirty="0">
                <a:solidFill>
                  <a:schemeClr val="accent1"/>
                </a:solidFill>
              </a:rPr>
              <a:t>Business Practice encoded in the Optimization Model</a:t>
            </a:r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F6DD99A-636D-CA7E-4662-B92CFEBE199B}"/>
              </a:ext>
            </a:extLst>
          </p:cNvPr>
          <p:cNvSpPr txBox="1"/>
          <p:nvPr/>
        </p:nvSpPr>
        <p:spPr>
          <a:xfrm>
            <a:off x="1573430" y="1169003"/>
            <a:ext cx="4731657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C000"/>
                </a:solidFill>
              </a:rPr>
              <a:t>Inventory Balance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C000"/>
                </a:solidFill>
              </a:rPr>
              <a:t>First In First Out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C000"/>
                </a:solidFill>
              </a:rPr>
              <a:t>Induced Demand Through Adjusted Price 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87D5995-E7CC-6361-E2FE-98B9EE9FD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" t="4331"/>
          <a:stretch/>
        </p:blipFill>
        <p:spPr>
          <a:xfrm>
            <a:off x="5248623" y="1331056"/>
            <a:ext cx="3781322" cy="3107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DF47D3-17CA-FD2C-7DD4-625DF2E37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569" y="1607055"/>
            <a:ext cx="3876364" cy="24315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12E345-0FE7-46FC-475B-5EE48E0E7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627" y="1608401"/>
            <a:ext cx="3804964" cy="2553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528197-3DD7-231C-5FC4-658084817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326" y="1597396"/>
            <a:ext cx="3902850" cy="237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95591" y="427052"/>
            <a:ext cx="2103910" cy="2603956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266991" y="97175"/>
            <a:ext cx="5979565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E" sz="3200" dirty="0"/>
              <a:t>Why Optimization Technology?</a:t>
            </a:r>
            <a:endParaRPr sz="3200" dirty="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72015" y="952525"/>
            <a:ext cx="864890" cy="806947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576777" y="2215428"/>
            <a:ext cx="576840" cy="538253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43480" y="2114576"/>
            <a:ext cx="218593" cy="194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44131" y="1586616"/>
            <a:ext cx="371512" cy="3309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1978" y="1766615"/>
            <a:ext cx="153678" cy="136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0" y="4785600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31A40FF-7A03-F39F-8FAA-3AF635A01B4F}"/>
              </a:ext>
            </a:extLst>
          </p:cNvPr>
          <p:cNvCxnSpPr/>
          <p:nvPr/>
        </p:nvCxnSpPr>
        <p:spPr>
          <a:xfrm>
            <a:off x="4137529" y="4230989"/>
            <a:ext cx="40494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694338B-18CD-B51C-11FC-ECEF09AA7774}"/>
              </a:ext>
            </a:extLst>
          </p:cNvPr>
          <p:cNvCxnSpPr>
            <a:cxnSpLocks/>
          </p:cNvCxnSpPr>
          <p:nvPr/>
        </p:nvCxnSpPr>
        <p:spPr>
          <a:xfrm flipV="1">
            <a:off x="4137529" y="1297635"/>
            <a:ext cx="0" cy="29681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箭头: 右 6">
            <a:extLst>
              <a:ext uri="{FF2B5EF4-FFF2-40B4-BE49-F238E27FC236}">
                <a16:creationId xmlns:a16="http://schemas.microsoft.com/office/drawing/2014/main" id="{2EF39C71-D7CC-32F2-B15F-20F9C287A31B}"/>
              </a:ext>
            </a:extLst>
          </p:cNvPr>
          <p:cNvSpPr/>
          <p:nvPr/>
        </p:nvSpPr>
        <p:spPr>
          <a:xfrm rot="19586546">
            <a:off x="3913737" y="2345390"/>
            <a:ext cx="4677026" cy="753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011C3D-9D2C-86EA-29AE-7BA368736B6F}"/>
              </a:ext>
            </a:extLst>
          </p:cNvPr>
          <p:cNvSpPr txBox="1"/>
          <p:nvPr/>
        </p:nvSpPr>
        <p:spPr>
          <a:xfrm flipH="1">
            <a:off x="5620162" y="4328573"/>
            <a:ext cx="2704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</a:rPr>
              <a:t>Difficulty 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7246EFD-F047-E049-1E67-E7B9E5CF763B}"/>
              </a:ext>
            </a:extLst>
          </p:cNvPr>
          <p:cNvSpPr txBox="1"/>
          <p:nvPr/>
        </p:nvSpPr>
        <p:spPr>
          <a:xfrm rot="16200000" flipH="1">
            <a:off x="2511076" y="1564297"/>
            <a:ext cx="2704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/>
                </a:solidFill>
              </a:rPr>
              <a:t>Value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94957C8-A386-C9B1-33D1-A8FBB32E866C}"/>
              </a:ext>
            </a:extLst>
          </p:cNvPr>
          <p:cNvSpPr txBox="1"/>
          <p:nvPr/>
        </p:nvSpPr>
        <p:spPr>
          <a:xfrm rot="19540062" flipH="1">
            <a:off x="3942526" y="2657271"/>
            <a:ext cx="4225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</a:rPr>
              <a:t>Information                                Optimization       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3BBF62A-77C8-D37C-1E88-75C75B00355C}"/>
              </a:ext>
            </a:extLst>
          </p:cNvPr>
          <p:cNvSpPr txBox="1"/>
          <p:nvPr/>
        </p:nvSpPr>
        <p:spPr>
          <a:xfrm rot="19491273" flipH="1">
            <a:off x="4200929" y="2663853"/>
            <a:ext cx="1150953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</a:rPr>
              <a:t>What </a:t>
            </a:r>
          </a:p>
          <a:p>
            <a:r>
              <a:rPr lang="en-US" altLang="zh-CN" sz="1600" dirty="0">
                <a:solidFill>
                  <a:srgbClr val="FFC000"/>
                </a:solidFill>
              </a:rPr>
              <a:t>happened?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E22CC0-9BBB-1ED8-A6D4-3E83D5DB6BB1}"/>
              </a:ext>
            </a:extLst>
          </p:cNvPr>
          <p:cNvSpPr txBox="1"/>
          <p:nvPr/>
        </p:nvSpPr>
        <p:spPr>
          <a:xfrm rot="19491273" flipH="1">
            <a:off x="5138148" y="2002662"/>
            <a:ext cx="1150953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</a:rPr>
              <a:t>What will </a:t>
            </a:r>
          </a:p>
          <a:p>
            <a:r>
              <a:rPr lang="en-US" altLang="zh-CN" sz="1600" dirty="0">
                <a:solidFill>
                  <a:srgbClr val="FFC000"/>
                </a:solidFill>
              </a:rPr>
              <a:t>happen?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9A7393B-CF7B-CADB-296D-335BDB0F17CB}"/>
              </a:ext>
            </a:extLst>
          </p:cNvPr>
          <p:cNvSpPr txBox="1"/>
          <p:nvPr/>
        </p:nvSpPr>
        <p:spPr>
          <a:xfrm rot="19491273" flipH="1">
            <a:off x="6235976" y="1190148"/>
            <a:ext cx="1150953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</a:rPr>
              <a:t>How to achieve target?</a:t>
            </a:r>
            <a:endParaRPr lang="zh-CN" altLang="en-US" sz="16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/>
      <p:bldP spid="28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53768" y="468875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266991" y="97175"/>
            <a:ext cx="5979565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 Efficient Tech Stack</a:t>
            </a:r>
            <a:endParaRPr dirty="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72014" y="952525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591408" y="2201926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43480" y="2114576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07229" y="1598956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56716" y="1771720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0" y="4785600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5" name="Google Shape;380;p17">
            <a:extLst>
              <a:ext uri="{FF2B5EF4-FFF2-40B4-BE49-F238E27FC236}">
                <a16:creationId xmlns:a16="http://schemas.microsoft.com/office/drawing/2014/main" id="{78829229-FE33-5503-2FC6-ED11DDAE1C05}"/>
              </a:ext>
            </a:extLst>
          </p:cNvPr>
          <p:cNvSpPr txBox="1">
            <a:spLocks/>
          </p:cNvSpPr>
          <p:nvPr/>
        </p:nvSpPr>
        <p:spPr>
          <a:xfrm>
            <a:off x="3704088" y="1340844"/>
            <a:ext cx="597956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IE" sz="2400" dirty="0">
                <a:solidFill>
                  <a:srgbClr val="FFC000"/>
                </a:solidFill>
              </a:rPr>
              <a:t>Python</a:t>
            </a:r>
          </a:p>
          <a:p>
            <a:r>
              <a:rPr lang="en-IE" sz="2400" dirty="0">
                <a:solidFill>
                  <a:srgbClr val="FFC000"/>
                </a:solidFill>
              </a:rPr>
              <a:t>     +</a:t>
            </a:r>
          </a:p>
          <a:p>
            <a:r>
              <a:rPr lang="en-IE" sz="2400" dirty="0">
                <a:solidFill>
                  <a:srgbClr val="FFC000"/>
                </a:solidFill>
              </a:rPr>
              <a:t>CPLEX</a:t>
            </a:r>
          </a:p>
          <a:p>
            <a:r>
              <a:rPr lang="en-IE" sz="2400" dirty="0">
                <a:solidFill>
                  <a:srgbClr val="FFC000"/>
                </a:solidFill>
              </a:rPr>
              <a:t>     +</a:t>
            </a:r>
          </a:p>
          <a:p>
            <a:r>
              <a:rPr lang="en-IE" sz="2400" dirty="0" err="1">
                <a:solidFill>
                  <a:srgbClr val="FFC000"/>
                </a:solidFill>
              </a:rPr>
              <a:t>Ploty</a:t>
            </a:r>
            <a:r>
              <a:rPr lang="en-IE" sz="2400" dirty="0">
                <a:solidFill>
                  <a:srgbClr val="FFC000"/>
                </a:solidFill>
              </a:rPr>
              <a:t> Dash</a:t>
            </a:r>
          </a:p>
          <a:p>
            <a:r>
              <a:rPr lang="en-IE" sz="2400" dirty="0">
                <a:solidFill>
                  <a:srgbClr val="FFC000"/>
                </a:solidFill>
              </a:rPr>
              <a:t>     +</a:t>
            </a:r>
          </a:p>
          <a:p>
            <a:r>
              <a:rPr lang="en-IE" sz="2400" dirty="0">
                <a:solidFill>
                  <a:srgbClr val="FFC000"/>
                </a:solidFill>
              </a:rPr>
              <a:t>Constraint Programming</a:t>
            </a:r>
          </a:p>
        </p:txBody>
      </p:sp>
      <p:pic>
        <p:nvPicPr>
          <p:cNvPr id="4" name="图形 3" descr="指向右边的反手食指">
            <a:extLst>
              <a:ext uri="{FF2B5EF4-FFF2-40B4-BE49-F238E27FC236}">
                <a16:creationId xmlns:a16="http://schemas.microsoft.com/office/drawing/2014/main" id="{187CF2FD-7345-72E3-1600-D58A44B1D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437" y="1681011"/>
            <a:ext cx="914400" cy="914400"/>
          </a:xfrm>
          <a:prstGeom prst="rect">
            <a:avLst/>
          </a:prstGeom>
        </p:spPr>
      </p:pic>
      <p:pic>
        <p:nvPicPr>
          <p:cNvPr id="6" name="图形 5" descr="竖起的大拇指手势 ">
            <a:extLst>
              <a:ext uri="{FF2B5EF4-FFF2-40B4-BE49-F238E27FC236}">
                <a16:creationId xmlns:a16="http://schemas.microsoft.com/office/drawing/2014/main" id="{FB267E0A-B6E4-B757-A966-AFC77B4C7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1217" y="16810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0224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6B5EC5839E0F4D945520B2F3E677D3" ma:contentTypeVersion="10" ma:contentTypeDescription="Create a new document." ma:contentTypeScope="" ma:versionID="2732784ecdd88c90b6c762f9f6fae3f6">
  <xsd:schema xmlns:xsd="http://www.w3.org/2001/XMLSchema" xmlns:xs="http://www.w3.org/2001/XMLSchema" xmlns:p="http://schemas.microsoft.com/office/2006/metadata/properties" xmlns:ns3="25feb316-1e86-4270-a9fd-0ee8f5772485" xmlns:ns4="827e635e-05eb-4a10-a544-6e0f11a48fd6" targetNamespace="http://schemas.microsoft.com/office/2006/metadata/properties" ma:root="true" ma:fieldsID="734894b435ae6c9eb40d6c7f69ebc01e" ns3:_="" ns4:_="">
    <xsd:import namespace="25feb316-1e86-4270-a9fd-0ee8f5772485"/>
    <xsd:import namespace="827e635e-05eb-4a10-a544-6e0f11a48fd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eb316-1e86-4270-a9fd-0ee8f57724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e635e-05eb-4a10-a544-6e0f11a48fd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14246F-5792-4744-A84E-373F404FC921}">
  <ds:schemaRefs>
    <ds:schemaRef ds:uri="http://purl.org/dc/elements/1.1/"/>
    <ds:schemaRef ds:uri="25feb316-1e86-4270-a9fd-0ee8f5772485"/>
    <ds:schemaRef ds:uri="827e635e-05eb-4a10-a544-6e0f11a48fd6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647B5C8-7A38-4B75-B733-FF2F8A135C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feb316-1e86-4270-a9fd-0ee8f5772485"/>
    <ds:schemaRef ds:uri="827e635e-05eb-4a10-a544-6e0f11a48f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A9C0DC-0E5A-4FF0-B72F-C60284A78B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641</Words>
  <Application>Microsoft Office PowerPoint</Application>
  <PresentationFormat>全屏显示(16:9)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Helvetica Neue</vt:lpstr>
      <vt:lpstr>Muli</vt:lpstr>
      <vt:lpstr>Nixie One</vt:lpstr>
      <vt:lpstr>Arial</vt:lpstr>
      <vt:lpstr>Wingdings</vt:lpstr>
      <vt:lpstr>Imogen template</vt:lpstr>
      <vt:lpstr>Group 06 Food Waste</vt:lpstr>
      <vt:lpstr>Do you know?......</vt:lpstr>
      <vt:lpstr>Do you know?......</vt:lpstr>
      <vt:lpstr>PowerPoint 演示文稿</vt:lpstr>
      <vt:lpstr>Good news is that help is ready for you……</vt:lpstr>
      <vt:lpstr>Our model helps you to make a future business plan</vt:lpstr>
      <vt:lpstr>PowerPoint 演示文稿</vt:lpstr>
      <vt:lpstr>Why Optimization Technology?</vt:lpstr>
      <vt:lpstr>Simple Efficient Tech Stack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06 Food Waste</dc:title>
  <dc:creator>zhaoqian</dc:creator>
  <cp:lastModifiedBy>Zhao, Qian</cp:lastModifiedBy>
  <cp:revision>33</cp:revision>
  <dcterms:modified xsi:type="dcterms:W3CDTF">2022-07-04T16:58:26Z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0x010100146B5EC5839E0F4D945520B2F3E677D3</vt:lpwstr>
  </property>
</Properties>
</file>